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30" r:id="rId2"/>
    <p:sldId id="311" r:id="rId3"/>
    <p:sldId id="291" r:id="rId4"/>
    <p:sldId id="325" r:id="rId5"/>
    <p:sldId id="326" r:id="rId6"/>
    <p:sldId id="327" r:id="rId7"/>
    <p:sldId id="328" r:id="rId8"/>
    <p:sldId id="329" r:id="rId9"/>
    <p:sldId id="331" r:id="rId10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88DBAC5-DBC6-A701-C536-7DDD6DC9EED3}" name="Rouzanna Sarkissian" initials="RS" userId="S::rouzanna.sarkissian@armbrok.am::a9e11cbf-8f47-49ec-94f5-30fef3f09ac5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avid Manukyan" initials="DM" lastIdx="10" clrIdx="0">
    <p:extLst>
      <p:ext uri="{19B8F6BF-5375-455C-9EA6-DF929625EA0E}">
        <p15:presenceInfo xmlns:p15="http://schemas.microsoft.com/office/powerpoint/2012/main" userId="0a7ecd0472e538d0" providerId="Windows Live"/>
      </p:ext>
    </p:extLst>
  </p:cmAuthor>
  <p:cmAuthor id="2" name="R" initials="R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34302C"/>
    <a:srgbClr val="CD292A"/>
    <a:srgbClr val="7F7F7F"/>
    <a:srgbClr val="D54B52"/>
    <a:srgbClr val="FF3447"/>
    <a:srgbClr val="E6E6E6"/>
    <a:srgbClr val="A5A5A5"/>
    <a:srgbClr val="CA3A3C"/>
    <a:srgbClr val="BD36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55" autoAdjust="0"/>
    <p:restoredTop sz="0" autoAdjust="0"/>
  </p:normalViewPr>
  <p:slideViewPr>
    <p:cSldViewPr snapToGrid="0">
      <p:cViewPr varScale="1">
        <p:scale>
          <a:sx n="100" d="100"/>
          <a:sy n="100" d="100"/>
        </p:scale>
        <p:origin x="54" y="10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17" Type="http://schemas.microsoft.com/office/2018/10/relationships/authors" Target="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845CB2-C5D0-4613-AE4D-58848A33F4A5}" type="datetimeFigureOut">
              <a:rPr lang="en-US" smtClean="0"/>
              <a:t>11/8/2023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6EDBA5-BBBE-4B80-B108-3C6D04513C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4109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770DA-E6DB-4FF6-8609-49C492C5EB3A}" type="datetime1">
              <a:rPr lang="en-US" smtClean="0"/>
              <a:t>11/8/2023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1D7C4-FB97-49F9-8623-32AA0E11DF3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196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E4ED3-D2B3-471F-98BB-748202641453}" type="datetime1">
              <a:rPr lang="en-US" smtClean="0"/>
              <a:t>11/8/2023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1D7C4-FB97-49F9-8623-32AA0E11DF3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1526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71290-0DDE-4148-BE20-22A52EA9E21D}" type="datetime1">
              <a:rPr lang="en-US" smtClean="0"/>
              <a:t>11/8/2023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1D7C4-FB97-49F9-8623-32AA0E11DF3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8613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9F074-FCFD-4925-935E-FDA19CB4F5E4}" type="datetime1">
              <a:rPr lang="en-US" smtClean="0"/>
              <a:t>11/8/2023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1D7C4-FB97-49F9-8623-32AA0E11DF3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4067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32839-A904-4CE0-ABC0-1FB3057F19CA}" type="datetime1">
              <a:rPr lang="en-US" smtClean="0"/>
              <a:t>11/8/2023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1D7C4-FB97-49F9-8623-32AA0E11DF3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7463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4C3E-66ED-4BC2-AFA2-EB8B25ED3C17}" type="datetime1">
              <a:rPr lang="en-US" smtClean="0"/>
              <a:t>11/8/2023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1D7C4-FB97-49F9-8623-32AA0E11DF3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4338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209D0-5A17-4C2F-BB8C-FEF0B40B9289}" type="datetime1">
              <a:rPr lang="en-US" smtClean="0"/>
              <a:t>11/8/2023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1D7C4-FB97-49F9-8623-32AA0E11DF3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5478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438A8-3E3A-4A9D-A7E4-86A26F02306B}" type="datetime1">
              <a:rPr lang="en-US" smtClean="0"/>
              <a:t>11/8/2023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1D7C4-FB97-49F9-8623-32AA0E11DF3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8372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2CC94-FF40-4DE6-8BB0-D6BC98167DC2}" type="datetime1">
              <a:rPr lang="en-US" smtClean="0"/>
              <a:t>11/8/2023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1D7C4-FB97-49F9-8623-32AA0E11DF3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427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52229-2D44-48A5-B3B6-AF81758141BF}" type="datetime1">
              <a:rPr lang="en-US" smtClean="0"/>
              <a:t>11/8/2023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1D7C4-FB97-49F9-8623-32AA0E11DF3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6518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EA7A6-0A97-45EC-9F2E-81872DE71AE0}" type="datetime1">
              <a:rPr lang="en-US" smtClean="0"/>
              <a:t>11/8/2023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1D7C4-FB97-49F9-8623-32AA0E11DF3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01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56C5FE-16D0-4351-82AB-73C56470C869}" type="datetime1">
              <a:rPr lang="en-US" smtClean="0"/>
              <a:t>11/8/2023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31D7C4-FB97-49F9-8623-32AA0E11DF3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662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0" y="0"/>
            <a:ext cx="9144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9C61177C-E863-B3EB-1778-D981B4BD26C3}"/>
              </a:ext>
            </a:extLst>
          </p:cNvPr>
          <p:cNvSpPr txBox="1"/>
          <p:nvPr/>
        </p:nvSpPr>
        <p:spPr>
          <a:xfrm>
            <a:off x="7866031" y="5537419"/>
            <a:ext cx="39487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200" b="1">
                <a:solidFill>
                  <a:srgbClr val="191464"/>
                </a:solidFill>
              </a:defRPr>
            </a:lvl1pPr>
          </a:lstStyle>
          <a:p>
            <a:r>
              <a:rPr lang="en-US" sz="1400" b="0" dirty="0">
                <a:solidFill>
                  <a:srgbClr val="475765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X </a:t>
            </a:r>
            <a:r>
              <a:rPr lang="en-US" sz="1400" b="0" dirty="0" err="1">
                <a:solidFill>
                  <a:srgbClr val="475765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Cbonds</a:t>
            </a:r>
            <a:r>
              <a:rPr lang="en-US" sz="1400" b="0" dirty="0">
                <a:solidFill>
                  <a:srgbClr val="475765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Fixed Income Conference</a:t>
            </a:r>
          </a:p>
          <a:p>
            <a:r>
              <a:rPr lang="en-US" sz="1400" b="0" dirty="0">
                <a:solidFill>
                  <a:srgbClr val="475765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November 9, 2023</a:t>
            </a:r>
          </a:p>
          <a:p>
            <a:r>
              <a:rPr lang="en-US" sz="1400" b="0" dirty="0">
                <a:solidFill>
                  <a:srgbClr val="475765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Dubai </a:t>
            </a:r>
            <a:endParaRPr lang="en-US" sz="1400" b="1" i="0" dirty="0">
              <a:solidFill>
                <a:srgbClr val="000000"/>
              </a:solidFill>
              <a:effectLst/>
              <a:latin typeface="Rubik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DAFEA5C-44FC-CF7D-7714-DABF7DD1C9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7598825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5BDD80A-29B4-53A0-2B05-322C3F0BF281}"/>
              </a:ext>
            </a:extLst>
          </p:cNvPr>
          <p:cNvSpPr txBox="1"/>
          <p:nvPr/>
        </p:nvSpPr>
        <p:spPr>
          <a:xfrm>
            <a:off x="7861081" y="2458634"/>
            <a:ext cx="39536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200" b="1">
                <a:solidFill>
                  <a:srgbClr val="191464"/>
                </a:solidFill>
              </a:defRPr>
            </a:lvl1pPr>
          </a:lstStyle>
          <a:p>
            <a:r>
              <a:rPr lang="en-US" sz="2800" b="0" dirty="0">
                <a:solidFill>
                  <a:srgbClr val="475765"/>
                </a:solidFill>
                <a:latin typeface="Roboto" pitchFamily="2" charset="0"/>
                <a:ea typeface="Roboto" pitchFamily="2" charset="0"/>
              </a:rPr>
              <a:t>Tigran Gevorgyan</a:t>
            </a:r>
          </a:p>
          <a:p>
            <a:r>
              <a:rPr lang="en-US" sz="1600" b="0" dirty="0">
                <a:solidFill>
                  <a:srgbClr val="475765"/>
                </a:solidFill>
                <a:latin typeface="Roboto" pitchFamily="2" charset="0"/>
                <a:ea typeface="Roboto" pitchFamily="2" charset="0"/>
              </a:rPr>
              <a:t>Armbrok: Chief Investment Officer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GB" sz="2800" b="0" dirty="0">
              <a:solidFill>
                <a:srgbClr val="475765"/>
              </a:solidFill>
              <a:latin typeface="Roboto" pitchFamily="2" charset="0"/>
              <a:ea typeface="Roboto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37BDA9E-5152-9CD1-C388-BC4D25D5F1D2}"/>
              </a:ext>
            </a:extLst>
          </p:cNvPr>
          <p:cNvSpPr txBox="1"/>
          <p:nvPr/>
        </p:nvSpPr>
        <p:spPr>
          <a:xfrm>
            <a:off x="7861081" y="3671546"/>
            <a:ext cx="44155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200" b="1">
                <a:solidFill>
                  <a:srgbClr val="191464"/>
                </a:solidFill>
              </a:defRPr>
            </a:lvl1pPr>
          </a:lstStyle>
          <a:p>
            <a:r>
              <a:rPr lang="en-US" sz="2400" b="0" dirty="0">
                <a:solidFill>
                  <a:srgbClr val="475765"/>
                </a:solidFill>
                <a:latin typeface="Roboto" pitchFamily="2" charset="0"/>
                <a:ea typeface="Roboto" pitchFamily="2" charset="0"/>
              </a:rPr>
              <a:t>Investment Ideas: </a:t>
            </a:r>
          </a:p>
          <a:p>
            <a:r>
              <a:rPr lang="en-US" sz="2400" b="0" dirty="0">
                <a:solidFill>
                  <a:srgbClr val="475765"/>
                </a:solidFill>
                <a:latin typeface="Roboto" pitchFamily="2" charset="0"/>
                <a:ea typeface="Roboto" pitchFamily="2" charset="0"/>
              </a:rPr>
              <a:t>Other Emerging Markets </a:t>
            </a:r>
            <a:endParaRPr lang="en-GB" sz="2400" b="0" dirty="0">
              <a:solidFill>
                <a:srgbClr val="475765"/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022011-DE5F-B3FE-3FB8-73C74495C3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1081" y="791666"/>
            <a:ext cx="3365009" cy="862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2851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052848" y="6492875"/>
            <a:ext cx="2743200" cy="365125"/>
          </a:xfrm>
        </p:spPr>
        <p:txBody>
          <a:bodyPr vert="horz" lIns="91440" tIns="45720" rIns="91440" bIns="45720" rtlCol="0" anchor="ctr"/>
          <a:lstStyle/>
          <a:p>
            <a:fld id="{AE428DEF-6030-4503-93A6-FE932D06FA21}" type="slidenum">
              <a:rPr lang="en-GB" sz="1050" smtClean="0">
                <a:ea typeface="Roboto" pitchFamily="2" charset="0"/>
              </a:rPr>
              <a:pPr/>
              <a:t>2</a:t>
            </a:fld>
            <a:endParaRPr lang="en-GB" sz="1050" dirty="0">
              <a:ea typeface="Roboto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39322" y="243245"/>
            <a:ext cx="796791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200" b="1">
                <a:solidFill>
                  <a:srgbClr val="191464"/>
                </a:solidFill>
              </a:defRPr>
            </a:lvl1pPr>
          </a:lstStyle>
          <a:p>
            <a:r>
              <a:rPr lang="en-US" b="0" dirty="0">
                <a:solidFill>
                  <a:srgbClr val="475765"/>
                </a:solidFill>
                <a:latin typeface="Roboto" pitchFamily="2" charset="0"/>
                <a:ea typeface="Roboto" pitchFamily="2" charset="0"/>
              </a:rPr>
              <a:t>Economic Forecast of US</a:t>
            </a:r>
            <a:endParaRPr lang="en-GB" b="0" dirty="0">
              <a:solidFill>
                <a:srgbClr val="475765"/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3" name="Picture 2" descr="A red circle with black lines&#10;&#10;Description automatically generated">
            <a:extLst>
              <a:ext uri="{FF2B5EF4-FFF2-40B4-BE49-F238E27FC236}">
                <a16:creationId xmlns:a16="http://schemas.microsoft.com/office/drawing/2014/main" id="{68B9D87C-22AE-1A02-1110-7A98A0DAAB7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1627" y="221890"/>
            <a:ext cx="560526" cy="560526"/>
          </a:xfrm>
          <a:prstGeom prst="rect">
            <a:avLst/>
          </a:prstGeom>
        </p:spPr>
      </p:pic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FBEEC6E6-EED7-8405-BFCC-DEA7E5147A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7826610"/>
              </p:ext>
            </p:extLst>
          </p:nvPr>
        </p:nvGraphicFramePr>
        <p:xfrm>
          <a:off x="339322" y="1201782"/>
          <a:ext cx="8308289" cy="48245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08289">
                  <a:extLst>
                    <a:ext uri="{9D8B030D-6E8A-4147-A177-3AD203B41FA5}">
                      <a16:colId xmlns:a16="http://schemas.microsoft.com/office/drawing/2014/main" val="2950471762"/>
                    </a:ext>
                  </a:extLst>
                </a:gridCol>
              </a:tblGrid>
              <a:tr h="4824549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bg2"/>
                        </a:solidFill>
                        <a:highlight>
                          <a:srgbClr val="F2F2F2"/>
                        </a:highlight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584419"/>
                  </a:ext>
                </a:extLst>
              </a:tr>
            </a:tbl>
          </a:graphicData>
        </a:graphic>
      </p:graphicFrame>
      <p:pic>
        <p:nvPicPr>
          <p:cNvPr id="10" name="Picture 11">
            <a:extLst>
              <a:ext uri="{FF2B5EF4-FFF2-40B4-BE49-F238E27FC236}">
                <a16:creationId xmlns:a16="http://schemas.microsoft.com/office/drawing/2014/main" id="{EB69D3B0-2240-BF4E-0D34-ED9A572E43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143" y="1401243"/>
            <a:ext cx="7820646" cy="4425625"/>
          </a:xfrm>
          <a:prstGeom prst="rect">
            <a:avLst/>
          </a:prstGeom>
        </p:spPr>
      </p:pic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EDF95187-4B68-B7D9-D875-66D38E8A4B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2191504"/>
              </p:ext>
            </p:extLst>
          </p:nvPr>
        </p:nvGraphicFramePr>
        <p:xfrm>
          <a:off x="9052848" y="1201782"/>
          <a:ext cx="2544422" cy="48245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4422">
                  <a:extLst>
                    <a:ext uri="{9D8B030D-6E8A-4147-A177-3AD203B41FA5}">
                      <a16:colId xmlns:a16="http://schemas.microsoft.com/office/drawing/2014/main" val="2950471762"/>
                    </a:ext>
                  </a:extLst>
                </a:gridCol>
              </a:tblGrid>
              <a:tr h="482455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bg2"/>
                        </a:solidFill>
                        <a:highlight>
                          <a:srgbClr val="F2F2F2"/>
                        </a:highlight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584419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305397" y="1401243"/>
            <a:ext cx="18589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Roboto" pitchFamily="2" charset="0"/>
                <a:ea typeface="Roboto" pitchFamily="2" charset="0"/>
              </a:rPr>
              <a:t>The market expects “soft landing” with decreasing inflation and no recession</a:t>
            </a:r>
            <a:r>
              <a:rPr lang="ru-RU" sz="1600" dirty="0">
                <a:latin typeface="Roboto" pitchFamily="2" charset="0"/>
                <a:ea typeface="Roboto" pitchFamily="2" charset="0"/>
              </a:rPr>
              <a:t>.</a:t>
            </a:r>
            <a:endParaRPr lang="en-GB" sz="1600" dirty="0">
              <a:latin typeface="Roboto" pitchFamily="2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3101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4121529"/>
              </p:ext>
            </p:extLst>
          </p:nvPr>
        </p:nvGraphicFramePr>
        <p:xfrm>
          <a:off x="384925" y="1183495"/>
          <a:ext cx="11425727" cy="5309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>
                  <a:extLst>
                    <a:ext uri="{9D8B030D-6E8A-4147-A177-3AD203B41FA5}">
                      <a16:colId xmlns:a16="http://schemas.microsoft.com/office/drawing/2014/main" val="3170688506"/>
                    </a:ext>
                  </a:extLst>
                </a:gridCol>
                <a:gridCol w="470019">
                  <a:extLst>
                    <a:ext uri="{9D8B030D-6E8A-4147-A177-3AD203B41FA5}">
                      <a16:colId xmlns:a16="http://schemas.microsoft.com/office/drawing/2014/main" val="1893972359"/>
                    </a:ext>
                  </a:extLst>
                </a:gridCol>
                <a:gridCol w="5469308">
                  <a:extLst>
                    <a:ext uri="{9D8B030D-6E8A-4147-A177-3AD203B41FA5}">
                      <a16:colId xmlns:a16="http://schemas.microsoft.com/office/drawing/2014/main" val="4138492997"/>
                    </a:ext>
                  </a:extLst>
                </a:gridCol>
              </a:tblGrid>
              <a:tr h="2032896">
                <a:tc rowSpan="4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3267368"/>
                  </a:ext>
                </a:extLst>
              </a:tr>
              <a:tr h="426315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mpd="sng">
                      <a:noFill/>
                    </a:lnL>
                    <a:lnR w="381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7929560"/>
                  </a:ext>
                </a:extLst>
              </a:tr>
              <a:tr h="445088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mpd="sng">
                      <a:noFill/>
                    </a:lnL>
                    <a:lnR w="381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893523"/>
                  </a:ext>
                </a:extLst>
              </a:tr>
              <a:tr h="2405081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mpd="sng">
                      <a:noFill/>
                    </a:lnL>
                    <a:lnR w="381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3828882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067452" y="6492875"/>
            <a:ext cx="2743200" cy="365125"/>
          </a:xfrm>
        </p:spPr>
        <p:txBody>
          <a:bodyPr vert="horz" lIns="91440" tIns="45720" rIns="91440" bIns="45720" rtlCol="0" anchor="ctr"/>
          <a:lstStyle/>
          <a:p>
            <a:fld id="{AE428DEF-6030-4503-93A6-FE932D06FA21}" type="slidenum">
              <a:rPr lang="en-GB" sz="1050">
                <a:ea typeface="Roboto" pitchFamily="2" charset="0"/>
              </a:rPr>
              <a:pPr/>
              <a:t>3</a:t>
            </a:fld>
            <a:endParaRPr lang="en-GB" sz="1050" dirty="0">
              <a:ea typeface="Roboto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39322" y="243245"/>
            <a:ext cx="680335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200" b="1">
                <a:solidFill>
                  <a:srgbClr val="191464"/>
                </a:solidFill>
              </a:defRPr>
            </a:lvl1pPr>
          </a:lstStyle>
          <a:p>
            <a:r>
              <a:rPr lang="en-US" b="0" dirty="0">
                <a:solidFill>
                  <a:srgbClr val="475765"/>
                </a:solidFill>
                <a:latin typeface="Roboto" pitchFamily="2" charset="0"/>
                <a:ea typeface="Roboto" pitchFamily="2" charset="0"/>
              </a:rPr>
              <a:t>Economic Surprise History of US, YTD</a:t>
            </a:r>
            <a:endParaRPr lang="en-GB" b="0" dirty="0">
              <a:solidFill>
                <a:srgbClr val="475765"/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3" name="Picture 2" descr="A red circle with black lines&#10;&#10;Description automatically generated">
            <a:extLst>
              <a:ext uri="{FF2B5EF4-FFF2-40B4-BE49-F238E27FC236}">
                <a16:creationId xmlns:a16="http://schemas.microsoft.com/office/drawing/2014/main" id="{9110B143-5AA9-5956-B1A0-4C317FCEAEB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1627" y="221890"/>
            <a:ext cx="560526" cy="560526"/>
          </a:xfrm>
          <a:prstGeom prst="rect">
            <a:avLst/>
          </a:prstGeom>
        </p:spPr>
      </p:pic>
      <p:graphicFrame>
        <p:nvGraphicFramePr>
          <p:cNvPr id="4" name="Table 8">
            <a:extLst>
              <a:ext uri="{FF2B5EF4-FFF2-40B4-BE49-F238E27FC236}">
                <a16:creationId xmlns:a16="http://schemas.microsoft.com/office/drawing/2014/main" id="{BDCA6FF4-95E9-643C-6F6A-DE2EA74F5F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8953739"/>
              </p:ext>
            </p:extLst>
          </p:nvPr>
        </p:nvGraphicFramePr>
        <p:xfrm>
          <a:off x="339322" y="1306286"/>
          <a:ext cx="8366227" cy="47984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66227">
                  <a:extLst>
                    <a:ext uri="{9D8B030D-6E8A-4147-A177-3AD203B41FA5}">
                      <a16:colId xmlns:a16="http://schemas.microsoft.com/office/drawing/2014/main" val="2950471762"/>
                    </a:ext>
                  </a:extLst>
                </a:gridCol>
              </a:tblGrid>
              <a:tr h="479842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bg2"/>
                        </a:solidFill>
                        <a:highlight>
                          <a:srgbClr val="F2F2F2"/>
                        </a:highlight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584419"/>
                  </a:ext>
                </a:extLst>
              </a:tr>
            </a:tbl>
          </a:graphicData>
        </a:graphic>
      </p:graphicFrame>
      <p:pic>
        <p:nvPicPr>
          <p:cNvPr id="5" name="Picture 5">
            <a:extLst>
              <a:ext uri="{FF2B5EF4-FFF2-40B4-BE49-F238E27FC236}">
                <a16:creationId xmlns:a16="http://schemas.microsoft.com/office/drawing/2014/main" id="{B1A8DFBC-59E0-2AA0-997C-B541DC8B6D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000" y="1598024"/>
            <a:ext cx="7786869" cy="4214948"/>
          </a:xfrm>
          <a:prstGeom prst="rect">
            <a:avLst/>
          </a:prstGeom>
        </p:spPr>
      </p:pic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694BD684-4C7A-C62F-184F-E345F94231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6811312"/>
              </p:ext>
            </p:extLst>
          </p:nvPr>
        </p:nvGraphicFramePr>
        <p:xfrm>
          <a:off x="9067452" y="1280159"/>
          <a:ext cx="2544422" cy="48245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4422">
                  <a:extLst>
                    <a:ext uri="{9D8B030D-6E8A-4147-A177-3AD203B41FA5}">
                      <a16:colId xmlns:a16="http://schemas.microsoft.com/office/drawing/2014/main" val="2950471762"/>
                    </a:ext>
                  </a:extLst>
                </a:gridCol>
              </a:tblGrid>
              <a:tr h="482455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bg2"/>
                        </a:solidFill>
                        <a:highlight>
                          <a:srgbClr val="F2F2F2"/>
                        </a:highlight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584419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204960" y="1280159"/>
            <a:ext cx="235804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Roboto"/>
              </a:rPr>
              <a:t>Financial system turbulence at the beginning of the year, dramatically decreased yields and created negative reversion of economic expectations.</a:t>
            </a:r>
          </a:p>
          <a:p>
            <a:br>
              <a:rPr lang="en-US" sz="1600" dirty="0">
                <a:latin typeface="Roboto"/>
              </a:rPr>
            </a:br>
            <a:r>
              <a:rPr lang="en-US" sz="1600" dirty="0">
                <a:latin typeface="Roboto"/>
              </a:rPr>
              <a:t>But the real data was much better than the market expectations. It created "room" for FED to continue tightening in its monetary policy. It increased yields to pre-financial turbulence levels</a:t>
            </a:r>
            <a:r>
              <a:rPr lang="ru-RU" sz="1600" dirty="0">
                <a:latin typeface="Roboto"/>
              </a:rPr>
              <a:t>.</a:t>
            </a:r>
            <a:endParaRPr lang="en-US" sz="1600" dirty="0">
              <a:latin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4123731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067452" y="6492875"/>
            <a:ext cx="2743200" cy="365125"/>
          </a:xfrm>
        </p:spPr>
        <p:txBody>
          <a:bodyPr vert="horz" lIns="91440" tIns="45720" rIns="91440" bIns="45720" rtlCol="0" anchor="ctr"/>
          <a:lstStyle/>
          <a:p>
            <a:fld id="{AE428DEF-6030-4503-93A6-FE932D06FA21}" type="slidenum">
              <a:rPr lang="en-GB" sz="1050">
                <a:ea typeface="Roboto" pitchFamily="2" charset="0"/>
              </a:rPr>
              <a:pPr/>
              <a:t>4</a:t>
            </a:fld>
            <a:endParaRPr lang="en-GB" sz="1050" dirty="0">
              <a:ea typeface="Roboto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39322" y="243245"/>
            <a:ext cx="680335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200" b="1">
                <a:solidFill>
                  <a:srgbClr val="191464"/>
                </a:solidFill>
              </a:defRPr>
            </a:lvl1pPr>
          </a:lstStyle>
          <a:p>
            <a:r>
              <a:rPr lang="en-US" b="0" dirty="0">
                <a:solidFill>
                  <a:srgbClr val="475765"/>
                </a:solidFill>
                <a:latin typeface="Roboto" pitchFamily="2" charset="0"/>
                <a:ea typeface="Roboto" pitchFamily="2" charset="0"/>
              </a:rPr>
              <a:t>US Treasury Active Curve </a:t>
            </a:r>
            <a:endParaRPr lang="en-GB" b="0" dirty="0">
              <a:solidFill>
                <a:srgbClr val="475765"/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3" name="Picture 2" descr="A red circle with black lines&#10;&#10;Description automatically generated">
            <a:extLst>
              <a:ext uri="{FF2B5EF4-FFF2-40B4-BE49-F238E27FC236}">
                <a16:creationId xmlns:a16="http://schemas.microsoft.com/office/drawing/2014/main" id="{9110B143-5AA9-5956-B1A0-4C317FCEAEB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1627" y="221890"/>
            <a:ext cx="560526" cy="560526"/>
          </a:xfrm>
          <a:prstGeom prst="rect">
            <a:avLst/>
          </a:prstGeom>
        </p:spPr>
      </p:pic>
      <p:graphicFrame>
        <p:nvGraphicFramePr>
          <p:cNvPr id="5" name="Table 8">
            <a:extLst>
              <a:ext uri="{FF2B5EF4-FFF2-40B4-BE49-F238E27FC236}">
                <a16:creationId xmlns:a16="http://schemas.microsoft.com/office/drawing/2014/main" id="{6598987D-F97A-D5BC-AAB0-06558C1D49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9761875"/>
              </p:ext>
            </p:extLst>
          </p:nvPr>
        </p:nvGraphicFramePr>
        <p:xfrm>
          <a:off x="339322" y="1129168"/>
          <a:ext cx="8771082" cy="4897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71082">
                  <a:extLst>
                    <a:ext uri="{9D8B030D-6E8A-4147-A177-3AD203B41FA5}">
                      <a16:colId xmlns:a16="http://schemas.microsoft.com/office/drawing/2014/main" val="2950471762"/>
                    </a:ext>
                  </a:extLst>
                </a:gridCol>
              </a:tblGrid>
              <a:tr h="4897163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bg2"/>
                        </a:solidFill>
                        <a:highlight>
                          <a:srgbClr val="F2F2F2"/>
                        </a:highlight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584419"/>
                  </a:ext>
                </a:extLst>
              </a:tr>
            </a:tbl>
          </a:graphicData>
        </a:graphic>
      </p:graphicFrame>
      <p:pic>
        <p:nvPicPr>
          <p:cNvPr id="4" name="Picture 2">
            <a:extLst>
              <a:ext uri="{FF2B5EF4-FFF2-40B4-BE49-F238E27FC236}">
                <a16:creationId xmlns:a16="http://schemas.microsoft.com/office/drawing/2014/main" id="{699512DA-1C3C-C6A8-7AB9-E7AA9EDCF7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572" y="1335052"/>
            <a:ext cx="8204582" cy="4485394"/>
          </a:xfrm>
          <a:prstGeom prst="rect">
            <a:avLst/>
          </a:prstGeom>
        </p:spPr>
      </p:pic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B3082823-E532-1218-D6F9-E61A9A4638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8196"/>
              </p:ext>
            </p:extLst>
          </p:nvPr>
        </p:nvGraphicFramePr>
        <p:xfrm>
          <a:off x="9308256" y="1129168"/>
          <a:ext cx="2544422" cy="48245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4422">
                  <a:extLst>
                    <a:ext uri="{9D8B030D-6E8A-4147-A177-3AD203B41FA5}">
                      <a16:colId xmlns:a16="http://schemas.microsoft.com/office/drawing/2014/main" val="2950471762"/>
                    </a:ext>
                  </a:extLst>
                </a:gridCol>
              </a:tblGrid>
              <a:tr h="482455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bg2"/>
                        </a:solidFill>
                        <a:highlight>
                          <a:srgbClr val="F2F2F2"/>
                        </a:highlight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584419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417720" y="1248960"/>
            <a:ext cx="204266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Roboto"/>
              </a:rPr>
              <a:t>Long term rates were much more volatile than short term rates. It created an opportunity for earning additional bond risk premium in long term bonds</a:t>
            </a:r>
            <a:r>
              <a:rPr lang="ru-RU" sz="1600" dirty="0">
                <a:latin typeface="Roboto"/>
              </a:rPr>
              <a:t>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878297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067452" y="6492875"/>
            <a:ext cx="2743200" cy="365125"/>
          </a:xfrm>
        </p:spPr>
        <p:txBody>
          <a:bodyPr vert="horz" lIns="91440" tIns="45720" rIns="91440" bIns="45720" rtlCol="0" anchor="ctr"/>
          <a:lstStyle/>
          <a:p>
            <a:fld id="{AE428DEF-6030-4503-93A6-FE932D06FA21}" type="slidenum">
              <a:rPr lang="en-GB" sz="1050">
                <a:ea typeface="Roboto" pitchFamily="2" charset="0"/>
              </a:rPr>
              <a:pPr/>
              <a:t>5</a:t>
            </a:fld>
            <a:endParaRPr lang="en-GB" sz="1050" dirty="0">
              <a:ea typeface="Roboto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39322" y="243245"/>
            <a:ext cx="680335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200" b="1">
                <a:solidFill>
                  <a:srgbClr val="191464"/>
                </a:solidFill>
              </a:defRPr>
            </a:lvl1pPr>
          </a:lstStyle>
          <a:p>
            <a:r>
              <a:rPr lang="en-US" b="0" dirty="0">
                <a:solidFill>
                  <a:srgbClr val="475765"/>
                </a:solidFill>
                <a:latin typeface="Roboto" pitchFamily="2" charset="0"/>
                <a:ea typeface="Roboto" pitchFamily="2" charset="0"/>
              </a:rPr>
              <a:t>Sovereign bonds of Emerging Markets  </a:t>
            </a:r>
            <a:endParaRPr lang="en-GB" b="0" dirty="0">
              <a:solidFill>
                <a:srgbClr val="475765"/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3" name="Picture 2" descr="A red circle with black lines&#10;&#10;Description automatically generated">
            <a:extLst>
              <a:ext uri="{FF2B5EF4-FFF2-40B4-BE49-F238E27FC236}">
                <a16:creationId xmlns:a16="http://schemas.microsoft.com/office/drawing/2014/main" id="{9110B143-5AA9-5956-B1A0-4C317FCEAEB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1627" y="221890"/>
            <a:ext cx="560526" cy="560526"/>
          </a:xfrm>
          <a:prstGeom prst="rect">
            <a:avLst/>
          </a:prstGeom>
        </p:spPr>
      </p:pic>
      <p:graphicFrame>
        <p:nvGraphicFramePr>
          <p:cNvPr id="4" name="Table 8">
            <a:extLst>
              <a:ext uri="{FF2B5EF4-FFF2-40B4-BE49-F238E27FC236}">
                <a16:creationId xmlns:a16="http://schemas.microsoft.com/office/drawing/2014/main" id="{D0A099D5-B37C-820A-0E31-F6218C3254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1524640"/>
              </p:ext>
            </p:extLst>
          </p:nvPr>
        </p:nvGraphicFramePr>
        <p:xfrm>
          <a:off x="339322" y="1129168"/>
          <a:ext cx="8859000" cy="49985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59000">
                  <a:extLst>
                    <a:ext uri="{9D8B030D-6E8A-4147-A177-3AD203B41FA5}">
                      <a16:colId xmlns:a16="http://schemas.microsoft.com/office/drawing/2014/main" val="2950471762"/>
                    </a:ext>
                  </a:extLst>
                </a:gridCol>
              </a:tblGrid>
              <a:tr h="4998582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bg2"/>
                        </a:solidFill>
                        <a:highlight>
                          <a:srgbClr val="F2F2F2"/>
                        </a:highlight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584419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52FEF611-DCC2-08CD-F0B0-952200F9B9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252" y="1403287"/>
            <a:ext cx="8336465" cy="4474486"/>
          </a:xfrm>
          <a:prstGeom prst="rect">
            <a:avLst/>
          </a:prstGeom>
        </p:spPr>
      </p:pic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8ACBEC27-2D40-2ED7-D52E-358BF41E2A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7057100"/>
              </p:ext>
            </p:extLst>
          </p:nvPr>
        </p:nvGraphicFramePr>
        <p:xfrm>
          <a:off x="9449252" y="1129168"/>
          <a:ext cx="2544422" cy="49985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4422">
                  <a:extLst>
                    <a:ext uri="{9D8B030D-6E8A-4147-A177-3AD203B41FA5}">
                      <a16:colId xmlns:a16="http://schemas.microsoft.com/office/drawing/2014/main" val="2950471762"/>
                    </a:ext>
                  </a:extLst>
                </a:gridCol>
              </a:tblGrid>
              <a:tr h="4998581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bg2"/>
                        </a:solidFill>
                        <a:highlight>
                          <a:srgbClr val="F2F2F2"/>
                        </a:highlight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584419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588137" y="1366897"/>
            <a:ext cx="222251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Roboto"/>
              </a:rPr>
              <a:t>Beside the fact that Turkey's sovereign curve is the cheapest, we prefer not to invest in it due to economic and political uncertainty. Rather to buy IG bonds in China.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704335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067452" y="6492875"/>
            <a:ext cx="2743200" cy="365125"/>
          </a:xfrm>
        </p:spPr>
        <p:txBody>
          <a:bodyPr vert="horz" lIns="91440" tIns="45720" rIns="91440" bIns="45720" rtlCol="0" anchor="ctr"/>
          <a:lstStyle/>
          <a:p>
            <a:fld id="{AE428DEF-6030-4503-93A6-FE932D06FA21}" type="slidenum">
              <a:rPr lang="en-GB" sz="1050">
                <a:ea typeface="Roboto" pitchFamily="2" charset="0"/>
              </a:rPr>
              <a:pPr/>
              <a:t>6</a:t>
            </a:fld>
            <a:endParaRPr lang="en-GB" sz="1050" dirty="0">
              <a:ea typeface="Roboto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39322" y="243245"/>
            <a:ext cx="680335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200" b="1">
                <a:solidFill>
                  <a:srgbClr val="191464"/>
                </a:solidFill>
              </a:defRPr>
            </a:lvl1pPr>
          </a:lstStyle>
          <a:p>
            <a:r>
              <a:rPr lang="en-US" b="0" dirty="0">
                <a:solidFill>
                  <a:srgbClr val="475765"/>
                </a:solidFill>
                <a:latin typeface="Roboto" pitchFamily="2" charset="0"/>
                <a:ea typeface="Roboto" pitchFamily="2" charset="0"/>
              </a:rPr>
              <a:t>Median G-spread of corporate bonds</a:t>
            </a:r>
            <a:endParaRPr lang="en-GB" b="0" dirty="0">
              <a:solidFill>
                <a:srgbClr val="475765"/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3" name="Picture 2" descr="A red circle with black lines&#10;&#10;Description automatically generated">
            <a:extLst>
              <a:ext uri="{FF2B5EF4-FFF2-40B4-BE49-F238E27FC236}">
                <a16:creationId xmlns:a16="http://schemas.microsoft.com/office/drawing/2014/main" id="{9110B143-5AA9-5956-B1A0-4C317FCEAEB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1627" y="221890"/>
            <a:ext cx="560526" cy="560526"/>
          </a:xfrm>
          <a:prstGeom prst="rect">
            <a:avLst/>
          </a:prstGeom>
        </p:spPr>
      </p:pic>
      <p:graphicFrame>
        <p:nvGraphicFramePr>
          <p:cNvPr id="5" name="Table 8">
            <a:extLst>
              <a:ext uri="{FF2B5EF4-FFF2-40B4-BE49-F238E27FC236}">
                <a16:creationId xmlns:a16="http://schemas.microsoft.com/office/drawing/2014/main" id="{AE772070-6475-57DE-BA52-09AA34CC35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7024899"/>
              </p:ext>
            </p:extLst>
          </p:nvPr>
        </p:nvGraphicFramePr>
        <p:xfrm>
          <a:off x="225040" y="1174845"/>
          <a:ext cx="11632831" cy="30836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32831">
                  <a:extLst>
                    <a:ext uri="{9D8B030D-6E8A-4147-A177-3AD203B41FA5}">
                      <a16:colId xmlns:a16="http://schemas.microsoft.com/office/drawing/2014/main" val="2950471762"/>
                    </a:ext>
                  </a:extLst>
                </a:gridCol>
              </a:tblGrid>
              <a:tr h="3083645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bg2"/>
                        </a:solidFill>
                        <a:highlight>
                          <a:srgbClr val="F2F2F2"/>
                        </a:highlight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584419"/>
                  </a:ext>
                </a:extLst>
              </a:tr>
            </a:tbl>
          </a:graphicData>
        </a:graphic>
      </p:graphicFrame>
      <p:pic>
        <p:nvPicPr>
          <p:cNvPr id="4" name="Picture 2">
            <a:extLst>
              <a:ext uri="{FF2B5EF4-FFF2-40B4-BE49-F238E27FC236}">
                <a16:creationId xmlns:a16="http://schemas.microsoft.com/office/drawing/2014/main" id="{B167D6CB-A7E7-8C96-A7FF-A7E4FC86F3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718" y="1550126"/>
            <a:ext cx="11399473" cy="240356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4857250" y="6038484"/>
            <a:ext cx="71149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>
                <a:latin typeface="Roboto" panose="02000000000000000000"/>
              </a:rPr>
              <a:t>*Rounded to the closest 25 basis points</a:t>
            </a:r>
            <a:endParaRPr lang="ru-RU" sz="1200" dirty="0"/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3F126A9F-9A3B-7C96-87D8-5D34EC97F1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0150990"/>
              </p:ext>
            </p:extLst>
          </p:nvPr>
        </p:nvGraphicFramePr>
        <p:xfrm>
          <a:off x="225038" y="5101546"/>
          <a:ext cx="11625244" cy="9247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25244">
                  <a:extLst>
                    <a:ext uri="{9D8B030D-6E8A-4147-A177-3AD203B41FA5}">
                      <a16:colId xmlns:a16="http://schemas.microsoft.com/office/drawing/2014/main" val="2950471762"/>
                    </a:ext>
                  </a:extLst>
                </a:gridCol>
              </a:tblGrid>
              <a:tr h="924785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bg2"/>
                        </a:solidFill>
                        <a:highlight>
                          <a:srgbClr val="F2F2F2"/>
                        </a:highlight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584419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19847" y="5176710"/>
            <a:ext cx="1151854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Roboto"/>
              </a:rPr>
              <a:t>Long term corporate bonds give extra premium in spread terms. </a:t>
            </a:r>
          </a:p>
          <a:p>
            <a:r>
              <a:rPr lang="en-US" sz="1600" dirty="0">
                <a:latin typeface="Roboto"/>
              </a:rPr>
              <a:t>Moreover, long term part of government bonds is oversold in terms of bond risk premium</a:t>
            </a:r>
            <a:r>
              <a:rPr lang="ru-RU" sz="1600" dirty="0">
                <a:latin typeface="Roboto"/>
              </a:rPr>
              <a:t>.</a:t>
            </a:r>
            <a:endParaRPr lang="en-US" sz="1600" dirty="0">
              <a:latin typeface="Roboto"/>
            </a:endParaRPr>
          </a:p>
          <a:p>
            <a:br>
              <a:rPr lang="en-US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23188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067452" y="6492875"/>
            <a:ext cx="2743200" cy="365125"/>
          </a:xfrm>
        </p:spPr>
        <p:txBody>
          <a:bodyPr vert="horz" lIns="91440" tIns="45720" rIns="91440" bIns="45720" rtlCol="0" anchor="ctr"/>
          <a:lstStyle/>
          <a:p>
            <a:fld id="{AE428DEF-6030-4503-93A6-FE932D06FA21}" type="slidenum">
              <a:rPr lang="en-GB" sz="1050">
                <a:ea typeface="Roboto" pitchFamily="2" charset="0"/>
              </a:rPr>
              <a:pPr/>
              <a:t>7</a:t>
            </a:fld>
            <a:endParaRPr lang="en-GB" sz="1050" dirty="0">
              <a:ea typeface="Roboto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39322" y="243245"/>
            <a:ext cx="680335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200" b="1">
                <a:solidFill>
                  <a:srgbClr val="191464"/>
                </a:solidFill>
              </a:defRPr>
            </a:lvl1pPr>
          </a:lstStyle>
          <a:p>
            <a:r>
              <a:rPr lang="en-US" b="0" dirty="0">
                <a:solidFill>
                  <a:srgbClr val="475765"/>
                </a:solidFill>
                <a:latin typeface="Roboto" pitchFamily="2" charset="0"/>
                <a:ea typeface="Roboto" pitchFamily="2" charset="0"/>
              </a:rPr>
              <a:t>Xiaomi convertible</a:t>
            </a:r>
            <a:endParaRPr lang="en-GB" b="0" dirty="0">
              <a:solidFill>
                <a:srgbClr val="475765"/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3" name="Picture 2" descr="A red circle with black lines&#10;&#10;Description automatically generated">
            <a:extLst>
              <a:ext uri="{FF2B5EF4-FFF2-40B4-BE49-F238E27FC236}">
                <a16:creationId xmlns:a16="http://schemas.microsoft.com/office/drawing/2014/main" id="{9110B143-5AA9-5956-B1A0-4C317FCEAEB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1627" y="221890"/>
            <a:ext cx="560526" cy="560526"/>
          </a:xfrm>
          <a:prstGeom prst="rect">
            <a:avLst/>
          </a:prstGeom>
        </p:spPr>
      </p:pic>
      <p:graphicFrame>
        <p:nvGraphicFramePr>
          <p:cNvPr id="4" name="Table 8">
            <a:extLst>
              <a:ext uri="{FF2B5EF4-FFF2-40B4-BE49-F238E27FC236}">
                <a16:creationId xmlns:a16="http://schemas.microsoft.com/office/drawing/2014/main" id="{B8B0DF6C-F999-D696-57B6-573A74CD8F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2222121"/>
              </p:ext>
            </p:extLst>
          </p:nvPr>
        </p:nvGraphicFramePr>
        <p:xfrm>
          <a:off x="339322" y="1129168"/>
          <a:ext cx="8613089" cy="49985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3089">
                  <a:extLst>
                    <a:ext uri="{9D8B030D-6E8A-4147-A177-3AD203B41FA5}">
                      <a16:colId xmlns:a16="http://schemas.microsoft.com/office/drawing/2014/main" val="2950471762"/>
                    </a:ext>
                  </a:extLst>
                </a:gridCol>
              </a:tblGrid>
              <a:tr h="4998582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bg2"/>
                        </a:solidFill>
                        <a:highlight>
                          <a:srgbClr val="F2F2F2"/>
                        </a:highlight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584419"/>
                  </a:ext>
                </a:extLst>
              </a:tr>
            </a:tbl>
          </a:graphicData>
        </a:graphic>
      </p:graphicFrame>
      <p:pic>
        <p:nvPicPr>
          <p:cNvPr id="5" name="Picture 3">
            <a:extLst>
              <a:ext uri="{FF2B5EF4-FFF2-40B4-BE49-F238E27FC236}">
                <a16:creationId xmlns:a16="http://schemas.microsoft.com/office/drawing/2014/main" id="{6CD78E21-4647-7735-4DA3-BBDB3C87CC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991" y="1337396"/>
            <a:ext cx="8022369" cy="4518985"/>
          </a:xfrm>
          <a:prstGeom prst="rect">
            <a:avLst/>
          </a:prstGeom>
        </p:spPr>
      </p:pic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8CE10D68-FE18-9D90-8703-BC6970B751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868211"/>
              </p:ext>
            </p:extLst>
          </p:nvPr>
        </p:nvGraphicFramePr>
        <p:xfrm>
          <a:off x="9199147" y="1129168"/>
          <a:ext cx="2544422" cy="49985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4422">
                  <a:extLst>
                    <a:ext uri="{9D8B030D-6E8A-4147-A177-3AD203B41FA5}">
                      <a16:colId xmlns:a16="http://schemas.microsoft.com/office/drawing/2014/main" val="2950471762"/>
                    </a:ext>
                  </a:extLst>
                </a:gridCol>
              </a:tblGrid>
              <a:tr h="4998582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bg2"/>
                        </a:solidFill>
                        <a:highlight>
                          <a:srgbClr val="F2F2F2"/>
                        </a:highlight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584419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292794" y="1272509"/>
            <a:ext cx="235712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Roboto" panose="02000000000000000000"/>
              </a:rPr>
              <a:t>Convertible bonds, which are </a:t>
            </a:r>
            <a:r>
              <a:rPr lang="en-US" sz="1600" dirty="0" err="1">
                <a:latin typeface="Roboto" panose="02000000000000000000"/>
              </a:rPr>
              <a:t>pari-passu</a:t>
            </a:r>
            <a:r>
              <a:rPr lang="en-US" sz="1600" dirty="0">
                <a:latin typeface="Roboto" panose="02000000000000000000"/>
              </a:rPr>
              <a:t> with senior debt can earn not only yield to maturity, but in case of "soft landing" and global macroeconomic recovery can create opportunities for much more upside</a:t>
            </a:r>
            <a:r>
              <a:rPr lang="en-US" dirty="0">
                <a:latin typeface="Roboto" panose="0200000000000000000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3437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384925" y="1183495"/>
          <a:ext cx="11425727" cy="5309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>
                  <a:extLst>
                    <a:ext uri="{9D8B030D-6E8A-4147-A177-3AD203B41FA5}">
                      <a16:colId xmlns:a16="http://schemas.microsoft.com/office/drawing/2014/main" val="3170688506"/>
                    </a:ext>
                  </a:extLst>
                </a:gridCol>
                <a:gridCol w="470019">
                  <a:extLst>
                    <a:ext uri="{9D8B030D-6E8A-4147-A177-3AD203B41FA5}">
                      <a16:colId xmlns:a16="http://schemas.microsoft.com/office/drawing/2014/main" val="1893972359"/>
                    </a:ext>
                  </a:extLst>
                </a:gridCol>
                <a:gridCol w="5469308">
                  <a:extLst>
                    <a:ext uri="{9D8B030D-6E8A-4147-A177-3AD203B41FA5}">
                      <a16:colId xmlns:a16="http://schemas.microsoft.com/office/drawing/2014/main" val="4138492997"/>
                    </a:ext>
                  </a:extLst>
                </a:gridCol>
              </a:tblGrid>
              <a:tr h="2032896">
                <a:tc rowSpan="4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3267368"/>
                  </a:ext>
                </a:extLst>
              </a:tr>
              <a:tr h="426315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mpd="sng">
                      <a:noFill/>
                    </a:lnL>
                    <a:lnR w="381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7929560"/>
                  </a:ext>
                </a:extLst>
              </a:tr>
              <a:tr h="445088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mpd="sng">
                      <a:noFill/>
                    </a:lnL>
                    <a:lnR w="381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893523"/>
                  </a:ext>
                </a:extLst>
              </a:tr>
              <a:tr h="2405081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mpd="sng">
                      <a:noFill/>
                    </a:lnL>
                    <a:lnR w="381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3828882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067452" y="6492875"/>
            <a:ext cx="2743200" cy="365125"/>
          </a:xfrm>
        </p:spPr>
        <p:txBody>
          <a:bodyPr vert="horz" lIns="91440" tIns="45720" rIns="91440" bIns="45720" rtlCol="0" anchor="ctr"/>
          <a:lstStyle/>
          <a:p>
            <a:fld id="{AE428DEF-6030-4503-93A6-FE932D06FA21}" type="slidenum">
              <a:rPr lang="en-GB" sz="1050">
                <a:ea typeface="Roboto" pitchFamily="2" charset="0"/>
              </a:rPr>
              <a:pPr/>
              <a:t>8</a:t>
            </a:fld>
            <a:endParaRPr lang="en-GB" sz="1050" dirty="0">
              <a:ea typeface="Roboto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39322" y="243245"/>
            <a:ext cx="6803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200" b="1">
                <a:solidFill>
                  <a:srgbClr val="191464"/>
                </a:solidFill>
              </a:defRPr>
            </a:lvl1pPr>
          </a:lstStyle>
          <a:p>
            <a:r>
              <a:rPr lang="en-US" b="0" dirty="0">
                <a:solidFill>
                  <a:srgbClr val="475765"/>
                </a:solidFill>
                <a:latin typeface="Roboto" pitchFamily="2" charset="0"/>
                <a:ea typeface="Roboto" pitchFamily="2" charset="0"/>
              </a:rPr>
              <a:t>Prices of convertibles and stocks</a:t>
            </a:r>
            <a:r>
              <a:rPr lang="en-US" sz="2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endParaRPr lang="en-GB" b="0" dirty="0">
              <a:solidFill>
                <a:srgbClr val="475765"/>
              </a:solidFill>
              <a:latin typeface="Roboto" pitchFamily="2" charset="0"/>
              <a:ea typeface="Roboto" pitchFamily="2" charset="0"/>
            </a:endParaRPr>
          </a:p>
        </p:txBody>
      </p:sp>
      <p:pic>
        <p:nvPicPr>
          <p:cNvPr id="3" name="Picture 2" descr="A red circle with black lines&#10;&#10;Description automatically generated">
            <a:extLst>
              <a:ext uri="{FF2B5EF4-FFF2-40B4-BE49-F238E27FC236}">
                <a16:creationId xmlns:a16="http://schemas.microsoft.com/office/drawing/2014/main" id="{9110B143-5AA9-5956-B1A0-4C317FCEAEB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1627" y="221890"/>
            <a:ext cx="560526" cy="560526"/>
          </a:xfrm>
          <a:prstGeom prst="rect">
            <a:avLst/>
          </a:prstGeom>
        </p:spPr>
      </p:pic>
      <p:graphicFrame>
        <p:nvGraphicFramePr>
          <p:cNvPr id="5" name="Table 8">
            <a:extLst>
              <a:ext uri="{FF2B5EF4-FFF2-40B4-BE49-F238E27FC236}">
                <a16:creationId xmlns:a16="http://schemas.microsoft.com/office/drawing/2014/main" id="{83A07319-C7DB-B0CB-8323-37EBFC6C73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7207242"/>
              </p:ext>
            </p:extLst>
          </p:nvPr>
        </p:nvGraphicFramePr>
        <p:xfrm>
          <a:off x="219847" y="1105989"/>
          <a:ext cx="9058743" cy="5144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58743">
                  <a:extLst>
                    <a:ext uri="{9D8B030D-6E8A-4147-A177-3AD203B41FA5}">
                      <a16:colId xmlns:a16="http://schemas.microsoft.com/office/drawing/2014/main" val="2950471762"/>
                    </a:ext>
                  </a:extLst>
                </a:gridCol>
              </a:tblGrid>
              <a:tr h="5144466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bg2"/>
                        </a:solidFill>
                        <a:highlight>
                          <a:srgbClr val="F2F2F2"/>
                        </a:highlight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584419"/>
                  </a:ext>
                </a:extLst>
              </a:tr>
            </a:tbl>
          </a:graphicData>
        </a:graphic>
      </p:graphicFrame>
      <p:pic>
        <p:nvPicPr>
          <p:cNvPr id="4" name="Picture 5">
            <a:extLst>
              <a:ext uri="{FF2B5EF4-FFF2-40B4-BE49-F238E27FC236}">
                <a16:creationId xmlns:a16="http://schemas.microsoft.com/office/drawing/2014/main" id="{D9B7581F-A15E-439B-9EBF-BFB229F097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039" y="1312206"/>
            <a:ext cx="8649413" cy="4700045"/>
          </a:xfrm>
          <a:prstGeom prst="rect">
            <a:avLst/>
          </a:prstGeom>
        </p:spPr>
      </p:pic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B7C937CB-6508-18FA-6FCC-13DB0E4578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5671362"/>
              </p:ext>
            </p:extLst>
          </p:nvPr>
        </p:nvGraphicFramePr>
        <p:xfrm>
          <a:off x="9460845" y="1105988"/>
          <a:ext cx="2544422" cy="5144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4422">
                  <a:extLst>
                    <a:ext uri="{9D8B030D-6E8A-4147-A177-3AD203B41FA5}">
                      <a16:colId xmlns:a16="http://schemas.microsoft.com/office/drawing/2014/main" val="2950471762"/>
                    </a:ext>
                  </a:extLst>
                </a:gridCol>
              </a:tblGrid>
              <a:tr h="5144466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bg2"/>
                        </a:solidFill>
                        <a:highlight>
                          <a:srgbClr val="F2F2F2"/>
                        </a:highlight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584419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562011" y="1249092"/>
            <a:ext cx="228175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Roboto" panose="02000000000000000000"/>
              </a:rPr>
              <a:t>In case of Chinese stock market will show recovery, in line with global recovery, investor can earn more than 20% of annual return. In worst case scenario investor will earn more than 6% of annual return up to December 2025.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012210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0" y="0"/>
            <a:ext cx="9144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53028" y="6380999"/>
            <a:ext cx="619125" cy="365125"/>
          </a:xfrm>
        </p:spPr>
        <p:txBody>
          <a:bodyPr vert="horz" lIns="91440" tIns="45720" rIns="91440" bIns="45720" rtlCol="0" anchor="ctr"/>
          <a:lstStyle/>
          <a:p>
            <a:fld id="{B431D7C4-FB97-49F9-8623-32AA0E11DF37}" type="slidenum">
              <a:rPr lang="en-US" sz="1050" smtClean="0">
                <a:ea typeface="Roboto" pitchFamily="2" charset="0"/>
              </a:rPr>
              <a:pPr/>
              <a:t>9</a:t>
            </a:fld>
            <a:endParaRPr lang="en-US" sz="1050" dirty="0">
              <a:ea typeface="Roboto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C61177C-E863-B3EB-1778-D981B4BD26C3}"/>
              </a:ext>
            </a:extLst>
          </p:cNvPr>
          <p:cNvSpPr txBox="1"/>
          <p:nvPr/>
        </p:nvSpPr>
        <p:spPr>
          <a:xfrm>
            <a:off x="3975961" y="3075112"/>
            <a:ext cx="42400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200" b="1">
                <a:solidFill>
                  <a:srgbClr val="191464"/>
                </a:solidFill>
              </a:defRPr>
            </a:lvl1pPr>
          </a:lstStyle>
          <a:p>
            <a:pPr algn="ctr"/>
            <a:r>
              <a:rPr lang="en-US" sz="3600" b="0" dirty="0">
                <a:solidFill>
                  <a:srgbClr val="475765"/>
                </a:solidFill>
                <a:latin typeface="Roboto" pitchFamily="2" charset="0"/>
                <a:ea typeface="Roboto" pitchFamily="2" charset="0"/>
              </a:rPr>
              <a:t>Thank you</a:t>
            </a:r>
            <a:endParaRPr lang="en-GB" sz="3600" b="0" dirty="0">
              <a:solidFill>
                <a:srgbClr val="475765"/>
              </a:solidFill>
              <a:latin typeface="Roboto" pitchFamily="2" charset="0"/>
              <a:ea typeface="Roboto" pitchFamily="2" charset="0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BE66D685-0D6F-3175-F5E0-879698B22B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6812157"/>
              </p:ext>
            </p:extLst>
          </p:nvPr>
        </p:nvGraphicFramePr>
        <p:xfrm>
          <a:off x="4583900" y="4920689"/>
          <a:ext cx="3024197" cy="1339914"/>
        </p:xfrm>
        <a:graphic>
          <a:graphicData uri="http://schemas.openxmlformats.org/drawingml/2006/table">
            <a:tbl>
              <a:tblPr firstRow="1" firstCol="1" bandRow="1"/>
              <a:tblGrid>
                <a:gridCol w="30241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39914">
                <a:tc>
                  <a:txBody>
                    <a:bodyPr/>
                    <a:lstStyle/>
                    <a:p>
                      <a:pPr marL="0" marR="0" indent="11430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Roboto" panose="02000000000000000000"/>
                          <a:ea typeface="Roboto Condensed" pitchFamily="2" charset="0"/>
                          <a:cs typeface="Times New Roman"/>
                        </a:rPr>
                        <a:t>39 Hanrapetutyan street </a:t>
                      </a:r>
                    </a:p>
                    <a:p>
                      <a:pPr marL="0" marR="0" indent="11430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Roboto" panose="02000000000000000000"/>
                          <a:ea typeface="Roboto Condensed" pitchFamily="2" charset="0"/>
                          <a:cs typeface="Times New Roman"/>
                        </a:rPr>
                        <a:t>0010 Yerevan,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Roboto" panose="02000000000000000000"/>
                          <a:ea typeface="Roboto Condensed" pitchFamily="2" charset="0"/>
                          <a:cs typeface="Times New Roman"/>
                        </a:rPr>
                        <a:t> 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Roboto" panose="02000000000000000000"/>
                          <a:ea typeface="Roboto Condensed" pitchFamily="2" charset="0"/>
                          <a:cs typeface="Times New Roman"/>
                        </a:rPr>
                        <a:t>Armenia</a:t>
                      </a:r>
                    </a:p>
                    <a:p>
                      <a:pPr marL="0" marR="0" indent="11430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500" b="1" dirty="0">
                          <a:solidFill>
                            <a:schemeClr val="tx1"/>
                          </a:solidFill>
                          <a:effectLst/>
                          <a:latin typeface="Roboto" panose="02000000000000000000"/>
                          <a:ea typeface="Roboto Condensed" pitchFamily="2" charset="0"/>
                          <a:cs typeface="Times New Roman"/>
                        </a:rPr>
                        <a:t> </a:t>
                      </a:r>
                    </a:p>
                    <a:p>
                      <a:pPr marL="0" marR="0" indent="11430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Roboto" panose="02000000000000000000"/>
                          <a:ea typeface="Roboto Condensed" pitchFamily="2" charset="0"/>
                          <a:cs typeface="Times New Roman"/>
                        </a:rPr>
                        <a:t>+37411 590 000 </a:t>
                      </a:r>
                    </a:p>
                    <a:p>
                      <a:pPr marL="0" marR="0" indent="11430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500" b="1" kern="1200" dirty="0">
                        <a:solidFill>
                          <a:schemeClr val="tx1"/>
                        </a:solidFill>
                        <a:effectLst/>
                        <a:latin typeface="Roboto" panose="02000000000000000000"/>
                        <a:ea typeface="Roboto Condensed" pitchFamily="2" charset="0"/>
                        <a:cs typeface="Times New Roman"/>
                      </a:endParaRPr>
                    </a:p>
                    <a:p>
                      <a:pPr marL="0" marR="0" indent="11430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strike="noStrike" dirty="0">
                          <a:solidFill>
                            <a:schemeClr val="tx1"/>
                          </a:solidFill>
                          <a:effectLst/>
                          <a:latin typeface="Roboto" panose="02000000000000000000"/>
                          <a:ea typeface="Roboto Condensed" pitchFamily="2" charset="0"/>
                          <a:cs typeface="Times New Roman"/>
                        </a:rPr>
                        <a:t>armbrok@armbrok.am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Roboto" panose="02000000000000000000"/>
                          <a:ea typeface="Roboto Condensed" pitchFamily="2" charset="0"/>
                          <a:cs typeface="Times New Roman"/>
                        </a:rPr>
                        <a:t> </a:t>
                      </a:r>
                    </a:p>
                    <a:p>
                      <a:pPr marL="0" marR="0" indent="11430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Roboto" panose="02000000000000000000"/>
                          <a:ea typeface="Roboto Condensed" pitchFamily="2" charset="0"/>
                          <a:cs typeface="Times New Roman"/>
                        </a:rPr>
                        <a:t>www.armbrok.am</a:t>
                      </a:r>
                      <a:endParaRPr lang="en-GB" sz="1100" b="1" u="none" strike="noStrike" kern="1200" dirty="0">
                        <a:solidFill>
                          <a:schemeClr val="tx1"/>
                        </a:solidFill>
                        <a:effectLst/>
                        <a:latin typeface="Roboto" panose="02000000000000000000"/>
                        <a:ea typeface="Roboto Condensed" pitchFamily="2" charset="0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DD4AEDBF-BEF8-057A-9DE7-CD9885E545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3493" y="1018003"/>
            <a:ext cx="3365009" cy="862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6334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33871</TotalTime>
  <Words>342</Words>
  <Application>Microsoft Office PowerPoint</Application>
  <PresentationFormat>Широкоэкранный</PresentationFormat>
  <Paragraphs>41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Arial</vt:lpstr>
      <vt:lpstr>Calibri</vt:lpstr>
      <vt:lpstr>Calibri Light</vt:lpstr>
      <vt:lpstr>Roboto</vt:lpstr>
      <vt:lpstr>Roboto Condensed</vt:lpstr>
      <vt:lpstr>Rubik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Mika Melikyan</dc:creator>
  <cp:lastModifiedBy>Linara Galuullina</cp:lastModifiedBy>
  <cp:revision>1935</cp:revision>
  <cp:lastPrinted>2020-06-11T17:45:51Z</cp:lastPrinted>
  <dcterms:created xsi:type="dcterms:W3CDTF">2019-06-11T11:08:47Z</dcterms:created>
  <dcterms:modified xsi:type="dcterms:W3CDTF">2023-11-08T11:38:57Z</dcterms:modified>
</cp:coreProperties>
</file>